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6"/>
  </p:notesMasterIdLst>
  <p:sldIdLst>
    <p:sldId id="256" r:id="rId2"/>
    <p:sldId id="257" r:id="rId3"/>
    <p:sldId id="328" r:id="rId4"/>
    <p:sldId id="329" r:id="rId5"/>
    <p:sldId id="330" r:id="rId6"/>
    <p:sldId id="331" r:id="rId7"/>
    <p:sldId id="332" r:id="rId8"/>
    <p:sldId id="333" r:id="rId9"/>
    <p:sldId id="334" r:id="rId10"/>
    <p:sldId id="335" r:id="rId11"/>
    <p:sldId id="336" r:id="rId12"/>
    <p:sldId id="337" r:id="rId13"/>
    <p:sldId id="338" r:id="rId14"/>
    <p:sldId id="287"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E84E42-105E-476D-9C34-26D431FFEC8A}">
  <a:tblStyle styleId="{67E84E42-105E-476D-9C34-26D431FFEC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60"/>
  </p:normalViewPr>
  <p:slideViewPr>
    <p:cSldViewPr>
      <p:cViewPr varScale="1">
        <p:scale>
          <a:sx n="107" d="100"/>
          <a:sy n="107" d="100"/>
        </p:scale>
        <p:origin x="744"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59" r:id="rId5"/>
    <p:sldLayoutId id="2147483669" r:id="rId6"/>
    <p:sldLayoutId id="214748368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85720" y="405560"/>
            <a:ext cx="5896562" cy="73743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US" sz="3200" dirty="0">
                <a:solidFill>
                  <a:schemeClr val="accent4"/>
                </a:solidFill>
              </a:rPr>
              <a:t>Drone Application</a:t>
            </a:r>
            <a:endParaRPr sz="3200">
              <a:solidFill>
                <a:schemeClr val="accent4"/>
              </a:solidFill>
            </a:endParaRPr>
          </a:p>
        </p:txBody>
      </p:sp>
      <p:sp>
        <p:nvSpPr>
          <p:cNvPr id="163" name="Google Shape;163;p38"/>
          <p:cNvSpPr txBox="1">
            <a:spLocks noGrp="1"/>
          </p:cNvSpPr>
          <p:nvPr>
            <p:ph type="subTitle" idx="1"/>
          </p:nvPr>
        </p:nvSpPr>
        <p:spPr>
          <a:xfrm>
            <a:off x="3923928" y="4678818"/>
            <a:ext cx="5220104"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Presentation </a:t>
            </a:r>
            <a:r>
              <a:rPr lang="en" b="1"/>
              <a:t>by:- </a:t>
            </a:r>
            <a:r>
              <a:rPr lang="en-IN" b="1"/>
              <a:t>Hayedrone </a:t>
            </a:r>
            <a:r>
              <a:rPr lang="en-IN" b="1" dirty="0"/>
              <a:t>Flying Academy</a:t>
            </a:r>
            <a:endParaRPr b="1" dirty="0"/>
          </a:p>
        </p:txBody>
      </p:sp>
      <p:sp>
        <p:nvSpPr>
          <p:cNvPr id="164" name="Google Shape;164;p38"/>
          <p:cNvSpPr txBox="1">
            <a:spLocks noGrp="1"/>
          </p:cNvSpPr>
          <p:nvPr>
            <p:ph type="ctrTitle"/>
          </p:nvPr>
        </p:nvSpPr>
        <p:spPr>
          <a:xfrm>
            <a:off x="3214678" y="1428742"/>
            <a:ext cx="3260700" cy="590317"/>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en" dirty="0"/>
              <a:t> Drone Pilot</a:t>
            </a:r>
            <a:endParaRPr b="0">
              <a:latin typeface="Montserrat ExtraLight"/>
              <a:ea typeface="Montserrat ExtraLight"/>
              <a:cs typeface="Montserrat ExtraLight"/>
              <a:sym typeface="Montserrat ExtraLight"/>
            </a:endParaRPr>
          </a:p>
        </p:txBody>
      </p:sp>
      <p:cxnSp>
        <p:nvCxnSpPr>
          <p:cNvPr id="165" name="Google Shape;165;p38"/>
          <p:cNvCxnSpPr/>
          <p:nvPr/>
        </p:nvCxnSpPr>
        <p:spPr>
          <a:xfrm>
            <a:off x="1285852" y="1214428"/>
            <a:ext cx="485778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500562" y="1785932"/>
            <a:ext cx="3378230" cy="482703"/>
          </a:xfrm>
          <a:prstGeom prst="rect">
            <a:avLst/>
          </a:prstGeom>
        </p:spPr>
        <p:txBody>
          <a:bodyPr spcFirstLastPara="1" wrap="square" lIns="91425" tIns="91425" rIns="91425" bIns="91425" anchor="b" anchorCtr="0">
            <a:noAutofit/>
          </a:bodyPr>
          <a:lstStyle/>
          <a:p>
            <a:r>
              <a:rPr lang="en-US" b="1" dirty="0"/>
              <a:t>Video &amp; Photography</a:t>
            </a:r>
            <a:endParaRPr lang="en-US" dirty="0"/>
          </a:p>
        </p:txBody>
      </p:sp>
      <p:sp>
        <p:nvSpPr>
          <p:cNvPr id="266" name="Google Shape;266;p48"/>
          <p:cNvSpPr txBox="1">
            <a:spLocks noGrp="1"/>
          </p:cNvSpPr>
          <p:nvPr>
            <p:ph type="body" idx="1"/>
          </p:nvPr>
        </p:nvSpPr>
        <p:spPr>
          <a:xfrm>
            <a:off x="4500562" y="2285998"/>
            <a:ext cx="4500593" cy="2714643"/>
          </a:xfrm>
          <a:prstGeom prst="rect">
            <a:avLst/>
          </a:prstGeom>
        </p:spPr>
        <p:txBody>
          <a:bodyPr spcFirstLastPara="1" wrap="square" lIns="91425" tIns="91425" rIns="91425" bIns="91425" anchor="t" anchorCtr="0">
            <a:noAutofit/>
          </a:bodyPr>
          <a:lstStyle/>
          <a:p>
            <a:pPr marL="0" indent="0">
              <a:spcAft>
                <a:spcPts val="1600"/>
              </a:spcAft>
              <a:buNone/>
            </a:pPr>
            <a:r>
              <a:rPr lang="en-US" dirty="0"/>
              <a:t>From news coverage to film making and traffic monitoring to disaster management, getting an aerial footage is an ultimate experience using drones. It was impossible until recently to take extremely difficult shots for film makers. Recent release of FAA regulations exclusively for film makers has helped many production companies to create some eye catching movies. India is also expected to see a major increase in revenues as the regulatory bodies in India start permitting the use of drones for film making.</a:t>
            </a:r>
          </a:p>
          <a:p>
            <a:pPr marL="0" lvl="0" indent="0" algn="l" rtl="0">
              <a:spcBef>
                <a:spcPts val="0"/>
              </a:spcBef>
              <a:spcAft>
                <a:spcPts val="1600"/>
              </a:spcAft>
              <a:buNone/>
            </a:pPr>
            <a:endParaRPr/>
          </a:p>
        </p:txBody>
      </p:sp>
      <p:cxnSp>
        <p:nvCxnSpPr>
          <p:cNvPr id="267" name="Google Shape;267;p48"/>
          <p:cNvCxnSpPr/>
          <p:nvPr/>
        </p:nvCxnSpPr>
        <p:spPr>
          <a:xfrm rot="5400000">
            <a:off x="3143249" y="3786187"/>
            <a:ext cx="2714626"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429124" cy="5143500"/>
          </a:xfrm>
          <a:prstGeom prst="flowChartDelay">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0107"/>
            <a:ext cx="1899119" cy="625579"/>
          </a:xfrm>
          <a:prstGeom prst="rect">
            <a:avLst/>
          </a:prstGeom>
        </p:spPr>
        <p:txBody>
          <a:bodyPr spcFirstLastPara="1" wrap="square" lIns="91425" tIns="91425" rIns="91425" bIns="91425" anchor="b" anchorCtr="0">
            <a:noAutofit/>
          </a:bodyPr>
          <a:lstStyle/>
          <a:p>
            <a:r>
              <a:rPr lang="en-US" b="1" dirty="0"/>
              <a:t>Education</a:t>
            </a:r>
          </a:p>
        </p:txBody>
      </p:sp>
      <p:sp>
        <p:nvSpPr>
          <p:cNvPr id="266" name="Google Shape;266;p48"/>
          <p:cNvSpPr txBox="1">
            <a:spLocks noGrp="1"/>
          </p:cNvSpPr>
          <p:nvPr>
            <p:ph type="body" idx="1"/>
          </p:nvPr>
        </p:nvSpPr>
        <p:spPr>
          <a:xfrm>
            <a:off x="5286380" y="1928808"/>
            <a:ext cx="3857620" cy="3214692"/>
          </a:xfrm>
          <a:prstGeom prst="rect">
            <a:avLst/>
          </a:prstGeom>
        </p:spPr>
        <p:txBody>
          <a:bodyPr spcFirstLastPara="1" wrap="square" lIns="91425" tIns="91425" rIns="91425" bIns="91425" anchor="t" anchorCtr="0">
            <a:noAutofit/>
          </a:bodyPr>
          <a:lstStyle/>
          <a:p>
            <a:pPr marL="0" lvl="0" indent="0">
              <a:spcAft>
                <a:spcPts val="1600"/>
              </a:spcAft>
              <a:buNone/>
            </a:pPr>
            <a:r>
              <a:rPr lang="en-US" b="1" dirty="0"/>
              <a:t>The field of aeronautics is taking a new shape in all the universities in the world with increased student interest towards this amazing field of unmanned systems technology. Drones benefit hugely industrial engineering, robotics studies, 3D printing and much more.</a:t>
            </a:r>
            <a:endParaRPr b="1"/>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5214942" cy="5143499"/>
          </a:xfrm>
          <a:prstGeom prst="flowChartDelay">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214942" y="1357304"/>
            <a:ext cx="1947758" cy="554141"/>
          </a:xfrm>
          <a:prstGeom prst="rect">
            <a:avLst/>
          </a:prstGeom>
        </p:spPr>
        <p:txBody>
          <a:bodyPr spcFirstLastPara="1" wrap="square" lIns="91425" tIns="91425" rIns="91425" bIns="91425" anchor="b" anchorCtr="0">
            <a:noAutofit/>
          </a:bodyPr>
          <a:lstStyle/>
          <a:p>
            <a:r>
              <a:rPr lang="en-US" b="1" dirty="0"/>
              <a:t>Insurance</a:t>
            </a:r>
          </a:p>
        </p:txBody>
      </p:sp>
      <p:sp>
        <p:nvSpPr>
          <p:cNvPr id="266" name="Google Shape;266;p48"/>
          <p:cNvSpPr txBox="1">
            <a:spLocks noGrp="1"/>
          </p:cNvSpPr>
          <p:nvPr>
            <p:ph type="body" idx="1"/>
          </p:nvPr>
        </p:nvSpPr>
        <p:spPr>
          <a:xfrm>
            <a:off x="5286380" y="1785932"/>
            <a:ext cx="3714776" cy="3214710"/>
          </a:xfrm>
          <a:prstGeom prst="rect">
            <a:avLst/>
          </a:prstGeom>
        </p:spPr>
        <p:txBody>
          <a:bodyPr spcFirstLastPara="1" wrap="square" lIns="91425" tIns="91425" rIns="91425" bIns="91425" anchor="t" anchorCtr="0">
            <a:noAutofit/>
          </a:bodyPr>
          <a:lstStyle/>
          <a:p>
            <a:r>
              <a:rPr lang="en-US" b="1" dirty="0"/>
              <a:t>Similar to any vehicle insurance, the drone insurance industry is going to take off so well that the early start-up companies in this field will be the best benefactors. We have few UAV insurance companies already in the US and UK including Australia. Indian insurance companies should fast embrace this massive business opportunity.</a:t>
            </a:r>
          </a:p>
        </p:txBody>
      </p:sp>
      <p:cxnSp>
        <p:nvCxnSpPr>
          <p:cNvPr id="267" name="Google Shape;267;p48"/>
          <p:cNvCxnSpPr/>
          <p:nvPr/>
        </p:nvCxnSpPr>
        <p:spPr>
          <a:xfrm rot="5400000">
            <a:off x="3893339" y="3392493"/>
            <a:ext cx="292895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5072066" cy="2571750"/>
          </a:xfrm>
          <a:prstGeom prst="flowChartDelay">
            <a:avLst/>
          </a:prstGeom>
          <a:noFill/>
          <a:ln>
            <a:noFill/>
          </a:ln>
        </p:spPr>
      </p:pic>
      <p:pic>
        <p:nvPicPr>
          <p:cNvPr id="6" name="Google Shape;268;p48"/>
          <p:cNvPicPr preferRelativeResize="0"/>
          <p:nvPr/>
        </p:nvPicPr>
        <p:blipFill>
          <a:blip r:embed="rId4"/>
          <a:stretch>
            <a:fillRect/>
          </a:stretch>
        </p:blipFill>
        <p:spPr>
          <a:xfrm>
            <a:off x="-32" y="2285998"/>
            <a:ext cx="5143504" cy="2857503"/>
          </a:xfrm>
          <a:prstGeom prst="flowChartDelay">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4667"/>
            <a:ext cx="1878031" cy="482703"/>
          </a:xfrm>
          <a:prstGeom prst="rect">
            <a:avLst/>
          </a:prstGeom>
        </p:spPr>
        <p:txBody>
          <a:bodyPr spcFirstLastPara="1" wrap="square" lIns="91425" tIns="91425" rIns="91425" bIns="91425" anchor="b" anchorCtr="0">
            <a:noAutofit/>
          </a:bodyPr>
          <a:lstStyle/>
          <a:p>
            <a:r>
              <a:rPr lang="en-US" b="1" dirty="0"/>
              <a:t>Security</a:t>
            </a:r>
          </a:p>
        </p:txBody>
      </p:sp>
      <p:sp>
        <p:nvSpPr>
          <p:cNvPr id="266" name="Google Shape;266;p48"/>
          <p:cNvSpPr txBox="1">
            <a:spLocks noGrp="1"/>
          </p:cNvSpPr>
          <p:nvPr>
            <p:ph type="body" idx="1"/>
          </p:nvPr>
        </p:nvSpPr>
        <p:spPr>
          <a:xfrm>
            <a:off x="5000628" y="1857370"/>
            <a:ext cx="4143372" cy="3286130"/>
          </a:xfrm>
          <a:prstGeom prst="rect">
            <a:avLst/>
          </a:prstGeom>
        </p:spPr>
        <p:txBody>
          <a:bodyPr spcFirstLastPara="1" wrap="square" lIns="91425" tIns="91425" rIns="91425" bIns="91425" anchor="t" anchorCtr="0">
            <a:noAutofit/>
          </a:bodyPr>
          <a:lstStyle/>
          <a:p>
            <a:pPr>
              <a:buNone/>
            </a:pPr>
            <a:r>
              <a:rPr lang="en-US" dirty="0"/>
              <a:t>Another major area of concern is security. </a:t>
            </a:r>
          </a:p>
          <a:p>
            <a:pPr>
              <a:buNone/>
            </a:pPr>
            <a:r>
              <a:rPr lang="en-US" dirty="0"/>
              <a:t>Homeland security as well as border </a:t>
            </a:r>
          </a:p>
          <a:p>
            <a:pPr>
              <a:buNone/>
            </a:pPr>
            <a:r>
              <a:rPr lang="en-US" dirty="0"/>
              <a:t>security are a major concern for countries </a:t>
            </a:r>
          </a:p>
          <a:p>
            <a:pPr>
              <a:buNone/>
            </a:pPr>
            <a:r>
              <a:rPr lang="en-US" dirty="0"/>
              <a:t>like India and Israel who are bordered with </a:t>
            </a:r>
          </a:p>
          <a:p>
            <a:pPr>
              <a:buNone/>
            </a:pPr>
            <a:r>
              <a:rPr lang="en-US" dirty="0"/>
              <a:t>many enemies. Also infiltration can be </a:t>
            </a:r>
          </a:p>
          <a:p>
            <a:pPr>
              <a:buNone/>
            </a:pPr>
            <a:r>
              <a:rPr lang="en-US" dirty="0"/>
              <a:t>monitored using drones. </a:t>
            </a:r>
          </a:p>
          <a:p>
            <a:pPr>
              <a:buNone/>
            </a:pPr>
            <a:r>
              <a:rPr lang="en-US" dirty="0"/>
              <a:t>	Illegal entry at the borders can be </a:t>
            </a:r>
          </a:p>
          <a:p>
            <a:pPr>
              <a:buNone/>
            </a:pPr>
            <a:r>
              <a:rPr lang="en-US" dirty="0"/>
              <a:t>observed along the line of borders. Indian </a:t>
            </a:r>
          </a:p>
          <a:p>
            <a:pPr>
              <a:buNone/>
            </a:pPr>
            <a:r>
              <a:rPr lang="en-US" dirty="0"/>
              <a:t>agencies are seeking a lot of options for </a:t>
            </a:r>
          </a:p>
          <a:p>
            <a:pPr>
              <a:buNone/>
            </a:pPr>
            <a:r>
              <a:rPr lang="en-US" dirty="0"/>
              <a:t>perimeter securities and this can be </a:t>
            </a:r>
          </a:p>
          <a:p>
            <a:pPr>
              <a:buNone/>
            </a:pPr>
            <a:r>
              <a:rPr lang="en-US" dirty="0"/>
              <a:t>resolved only when DGCA allows </a:t>
            </a:r>
          </a:p>
          <a:p>
            <a:pPr>
              <a:buNone/>
            </a:pPr>
            <a:r>
              <a:rPr lang="en-US" dirty="0"/>
              <a:t>independent organizations to use drones </a:t>
            </a:r>
          </a:p>
          <a:p>
            <a:pPr>
              <a:buNone/>
            </a:pPr>
            <a:r>
              <a:rPr lang="en-US" dirty="0"/>
              <a:t>for their perimeter security.</a:t>
            </a:r>
          </a:p>
        </p:txBody>
      </p:sp>
      <p:cxnSp>
        <p:nvCxnSpPr>
          <p:cNvPr id="267" name="Google Shape;267;p48"/>
          <p:cNvCxnSpPr/>
          <p:nvPr/>
        </p:nvCxnSpPr>
        <p:spPr>
          <a:xfrm rot="5400000">
            <a:off x="3591929" y="3479589"/>
            <a:ext cx="2960274"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5072066" cy="5143500"/>
          </a:xfrm>
          <a:prstGeom prst="flowChartDelay">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5286380" y="1130284"/>
            <a:ext cx="1643074" cy="5127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a:p>
        </p:txBody>
      </p:sp>
      <p:cxnSp>
        <p:nvCxnSpPr>
          <p:cNvPr id="2181" name="Google Shape;2181;p69"/>
          <p:cNvCxnSpPr/>
          <p:nvPr/>
        </p:nvCxnSpPr>
        <p:spPr>
          <a:xfrm>
            <a:off x="5023710" y="164305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626975" y="1634837"/>
            <a:ext cx="2539443" cy="747400"/>
          </a:xfrm>
          <a:prstGeom prst="rect">
            <a:avLst/>
          </a:prstGeom>
          <a:noFill/>
          <a:ln>
            <a:noFill/>
          </a:ln>
        </p:spPr>
      </p:pic>
      <p:pic>
        <p:nvPicPr>
          <p:cNvPr id="2183" name="Google Shape;2183;p69"/>
          <p:cNvPicPr preferRelativeResize="0"/>
          <p:nvPr/>
        </p:nvPicPr>
        <p:blipFill>
          <a:blip r:embed="rId4">
            <a:alphaModFix/>
          </a:blip>
          <a:stretch>
            <a:fillRect/>
          </a:stretch>
        </p:blipFill>
        <p:spPr>
          <a:xfrm rot="10800000">
            <a:off x="2707177" y="1634837"/>
            <a:ext cx="1976586" cy="747400"/>
          </a:xfrm>
          <a:prstGeom prst="rect">
            <a:avLst/>
          </a:prstGeom>
          <a:noFill/>
          <a:ln>
            <a:noFill/>
          </a:ln>
        </p:spPr>
      </p:pic>
      <p:pic>
        <p:nvPicPr>
          <p:cNvPr id="2184" name="Google Shape;2184;p69"/>
          <p:cNvPicPr preferRelativeResize="0"/>
          <p:nvPr/>
        </p:nvPicPr>
        <p:blipFill>
          <a:blip r:embed="rId5">
            <a:alphaModFix/>
          </a:blip>
          <a:stretch>
            <a:fillRect/>
          </a:stretch>
        </p:blipFill>
        <p:spPr>
          <a:xfrm>
            <a:off x="1345956" y="2620891"/>
            <a:ext cx="2939569" cy="682400"/>
          </a:xfrm>
          <a:prstGeom prst="rect">
            <a:avLst/>
          </a:prstGeom>
          <a:noFill/>
          <a:ln>
            <a:noFill/>
          </a:ln>
        </p:spPr>
      </p:pic>
      <p:pic>
        <p:nvPicPr>
          <p:cNvPr id="2185" name="Google Shape;2185;p69"/>
          <p:cNvPicPr preferRelativeResize="0"/>
          <p:nvPr/>
        </p:nvPicPr>
        <p:blipFill>
          <a:blip r:embed="rId6">
            <a:alphaModFix/>
          </a:blip>
          <a:stretch>
            <a:fillRect/>
          </a:stretch>
        </p:blipFill>
        <p:spPr>
          <a:xfrm>
            <a:off x="915638" y="3541975"/>
            <a:ext cx="3800201" cy="878198"/>
          </a:xfrm>
          <a:prstGeom prst="rect">
            <a:avLst/>
          </a:prstGeom>
          <a:noFill/>
          <a:ln>
            <a:noFill/>
          </a:ln>
        </p:spPr>
      </p:pic>
      <p:sp>
        <p:nvSpPr>
          <p:cNvPr id="9" name="Google Shape;2160;p68"/>
          <p:cNvSpPr txBox="1">
            <a:spLocks noGrp="1"/>
          </p:cNvSpPr>
          <p:nvPr>
            <p:ph type="body" idx="1"/>
          </p:nvPr>
        </p:nvSpPr>
        <p:spPr>
          <a:xfrm>
            <a:off x="5037138" y="1658938"/>
            <a:ext cx="2821010" cy="9128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Do you have any questions?</a:t>
            </a:r>
            <a:endParaRPr dirty="0">
              <a:solidFill>
                <a:schemeClr val="tx2"/>
              </a:solidFill>
            </a:endParaRPr>
          </a:p>
          <a:p>
            <a:pPr marL="0" lvl="0" indent="0" algn="l" rtl="0">
              <a:spcBef>
                <a:spcPts val="0"/>
              </a:spcBef>
              <a:spcAft>
                <a:spcPts val="0"/>
              </a:spcAft>
              <a:buNone/>
            </a:pPr>
            <a:endParaRPr dirty="0">
              <a:solidFill>
                <a:schemeClr val="tx2"/>
              </a:solidFill>
            </a:endParaRPr>
          </a:p>
        </p:txBody>
      </p:sp>
      <p:sp>
        <p:nvSpPr>
          <p:cNvPr id="10" name="Google Shape;2164;p68"/>
          <p:cNvSpPr/>
          <p:nvPr/>
        </p:nvSpPr>
        <p:spPr>
          <a:xfrm>
            <a:off x="5072066" y="2643188"/>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165;p68"/>
          <p:cNvGrpSpPr/>
          <p:nvPr/>
        </p:nvGrpSpPr>
        <p:grpSpPr>
          <a:xfrm>
            <a:off x="5072066" y="3226208"/>
            <a:ext cx="346056" cy="345674"/>
            <a:chOff x="3303268" y="3817349"/>
            <a:chExt cx="346056" cy="345674"/>
          </a:xfrm>
        </p:grpSpPr>
        <p:sp>
          <p:nvSpPr>
            <p:cNvPr id="12"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924832644"/>
              </p:ext>
            </p:extLst>
          </p:nvPr>
        </p:nvGraphicFramePr>
        <p:xfrm>
          <a:off x="2357422" y="4629802"/>
          <a:ext cx="6572296" cy="518160"/>
        </p:xfrm>
        <a:graphic>
          <a:graphicData uri="http://schemas.openxmlformats.org/drawingml/2006/table">
            <a:tbl>
              <a:tblPr firstRow="1" bandRow="1">
                <a:tableStyleId>{67E84E42-105E-476D-9C34-26D431FFEC8A}</a:tableStyleId>
              </a:tblPr>
              <a:tblGrid>
                <a:gridCol w="6572296">
                  <a:extLst>
                    <a:ext uri="{9D8B030D-6E8A-4147-A177-3AD203B41FA5}">
                      <a16:colId xmlns:a16="http://schemas.microsoft.com/office/drawing/2014/main" val="20000"/>
                    </a:ext>
                  </a:extLst>
                </a:gridCol>
              </a:tblGrid>
              <a:tr h="370840">
                <a:tc>
                  <a:txBody>
                    <a:bodyPr/>
                    <a:lstStyle/>
                    <a:p>
                      <a:r>
                        <a:rPr lang="en-US" dirty="0">
                          <a:solidFill>
                            <a:schemeClr val="bg1"/>
                          </a:solidFill>
                        </a:rPr>
                        <a:t>CREDITS:- This</a:t>
                      </a:r>
                      <a:r>
                        <a:rPr lang="en-US" baseline="0" dirty="0">
                          <a:solidFill>
                            <a:schemeClr val="bg1"/>
                          </a:solidFill>
                        </a:rPr>
                        <a:t> presentation template was created, Including all data by Hayedrone Flying Academy</a:t>
                      </a:r>
                      <a:endParaRPr lang="en-US" dirty="0">
                        <a:solidFill>
                          <a:schemeClr val="bg1"/>
                        </a:solidFill>
                      </a:endParaRPr>
                    </a:p>
                  </a:txBody>
                  <a:tcPr/>
                </a:tc>
                <a:extLst>
                  <a:ext uri="{0D108BD9-81ED-4DB2-BD59-A6C34878D82A}">
                    <a16:rowId xmlns:a16="http://schemas.microsoft.com/office/drawing/2014/main" val="10000"/>
                  </a:ext>
                </a:extLst>
              </a:tr>
            </a:tbl>
          </a:graphicData>
        </a:graphic>
      </p:graphicFrame>
      <p:grpSp>
        <p:nvGrpSpPr>
          <p:cNvPr id="17" name="Google Shape;13777;p85"/>
          <p:cNvGrpSpPr/>
          <p:nvPr/>
        </p:nvGrpSpPr>
        <p:grpSpPr>
          <a:xfrm>
            <a:off x="5083232" y="3714758"/>
            <a:ext cx="346024" cy="345674"/>
            <a:chOff x="4201447" y="3817349"/>
            <a:chExt cx="346024" cy="345674"/>
          </a:xfrm>
        </p:grpSpPr>
        <p:sp>
          <p:nvSpPr>
            <p:cNvPr id="18" name="Google Shape;13778;p8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79;p8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3780;p85"/>
          <p:cNvGrpSpPr/>
          <p:nvPr/>
        </p:nvGrpSpPr>
        <p:grpSpPr>
          <a:xfrm>
            <a:off x="5072066" y="4214824"/>
            <a:ext cx="346024" cy="345674"/>
            <a:chOff x="4650919" y="3817349"/>
            <a:chExt cx="346024" cy="345674"/>
          </a:xfrm>
        </p:grpSpPr>
        <p:sp>
          <p:nvSpPr>
            <p:cNvPr id="21" name="Google Shape;13781;p85"/>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82;p85"/>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83;p85"/>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 name="Table 23"/>
          <p:cNvGraphicFramePr>
            <a:graphicFrameLocks noGrp="1"/>
          </p:cNvGraphicFramePr>
          <p:nvPr>
            <p:extLst>
              <p:ext uri="{D42A27DB-BD31-4B8C-83A1-F6EECF244321}">
                <p14:modId xmlns:p14="http://schemas.microsoft.com/office/powerpoint/2010/main" val="2918004948"/>
              </p:ext>
            </p:extLst>
          </p:nvPr>
        </p:nvGraphicFramePr>
        <p:xfrm>
          <a:off x="5643570" y="4272612"/>
          <a:ext cx="1404926" cy="370840"/>
        </p:xfrm>
        <a:graphic>
          <a:graphicData uri="http://schemas.openxmlformats.org/drawingml/2006/table">
            <a:tbl>
              <a:tblPr firstRow="1" bandRow="1">
                <a:tableStyleId>{67E84E42-105E-476D-9C34-26D431FFEC8A}</a:tableStyleId>
              </a:tblPr>
              <a:tblGrid>
                <a:gridCol w="1404926">
                  <a:extLst>
                    <a:ext uri="{9D8B030D-6E8A-4147-A177-3AD203B41FA5}">
                      <a16:colId xmlns:a16="http://schemas.microsoft.com/office/drawing/2014/main" val="20000"/>
                    </a:ext>
                  </a:extLst>
                </a:gridCol>
              </a:tblGrid>
              <a:tr h="370840">
                <a:tc>
                  <a:txBody>
                    <a:bodyPr/>
                    <a:lstStyle/>
                    <a:p>
                      <a:r>
                        <a:rPr lang="en-US" dirty="0">
                          <a:solidFill>
                            <a:schemeClr val="tx2"/>
                          </a:solidFill>
                        </a:rPr>
                        <a:t>9319678360</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214282" y="1214428"/>
            <a:ext cx="8715436" cy="4198427"/>
          </a:xfrm>
          <a:prstGeom prst="rect">
            <a:avLst/>
          </a:prstGeom>
        </p:spPr>
        <p:txBody>
          <a:bodyPr spcFirstLastPara="1" wrap="square" lIns="91425" tIns="91425" rIns="91425" bIns="91425" anchor="t" anchorCtr="0">
            <a:noAutofit/>
          </a:bodyPr>
          <a:lstStyle/>
          <a:p>
            <a:r>
              <a:rPr lang="en-US" b="1" u="sng" dirty="0"/>
              <a:t> DRONE APPLICATIONS:-</a:t>
            </a:r>
            <a:br>
              <a:rPr lang="en-US" b="1" u="sng" dirty="0"/>
            </a:br>
            <a:br>
              <a:rPr lang="en-US" b="1" dirty="0"/>
            </a:br>
            <a:r>
              <a:rPr lang="en-US" b="1" dirty="0"/>
              <a:t>		</a:t>
            </a:r>
            <a:r>
              <a:rPr lang="en-US" b="1" dirty="0">
                <a:solidFill>
                  <a:schemeClr val="bg1"/>
                </a:solidFill>
              </a:rPr>
              <a:t>Drones have a major user application all over the world. Listed below are a few but not limited to their application. With no limits to imagination a drone can be used anywhere a human cannot be reached.</a:t>
            </a:r>
            <a:br>
              <a:rPr lang="en-US" dirty="0"/>
            </a:br>
            <a:br>
              <a:rPr lang="en-US" b="1" u="sng" dirty="0"/>
            </a:br>
            <a:endParaRPr lang="en-US" u="sng" dirty="0"/>
          </a:p>
        </p:txBody>
      </p:sp>
      <p:sp>
        <p:nvSpPr>
          <p:cNvPr id="10" name="Google Shape;163;p38"/>
          <p:cNvSpPr txBox="1">
            <a:spLocks/>
          </p:cNvSpPr>
          <p:nvPr/>
        </p:nvSpPr>
        <p:spPr>
          <a:xfrm>
            <a:off x="7044860" y="4821694"/>
            <a:ext cx="2384924" cy="464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lt1"/>
              </a:buClr>
              <a:buSzPts val="1150"/>
              <a:buFont typeface="Montserrat"/>
              <a:buNone/>
              <a:tabLst/>
              <a:defRPr/>
            </a:pPr>
            <a:r>
              <a:rPr kumimoji="0" lang="en-US" sz="1150" b="1" i="0" u="none" strike="noStrike" kern="0" cap="none" spc="0" normalizeH="0" baseline="0" noProof="0" dirty="0">
                <a:ln>
                  <a:noFill/>
                </a:ln>
                <a:solidFill>
                  <a:schemeClr val="lt1"/>
                </a:solidFill>
                <a:effectLst/>
                <a:uLnTx/>
                <a:uFillTx/>
                <a:latin typeface="Montserrat"/>
                <a:ea typeface="Montserrat"/>
                <a:cs typeface="Montserrat"/>
                <a:sym typeface="Montserrat"/>
              </a:rPr>
              <a:t>Presentation by:- Vikas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622795" y="1357304"/>
            <a:ext cx="2378097" cy="554141"/>
          </a:xfrm>
          <a:prstGeom prst="rect">
            <a:avLst/>
          </a:prstGeom>
        </p:spPr>
        <p:txBody>
          <a:bodyPr spcFirstLastPara="1" wrap="square" lIns="91425" tIns="91425" rIns="91425" bIns="91425" anchor="b" anchorCtr="0">
            <a:noAutofit/>
          </a:bodyPr>
          <a:lstStyle/>
          <a:p>
            <a:r>
              <a:rPr lang="en-US" b="1" dirty="0"/>
              <a:t>Agriculture</a:t>
            </a:r>
          </a:p>
        </p:txBody>
      </p:sp>
      <p:sp>
        <p:nvSpPr>
          <p:cNvPr id="266" name="Google Shape;266;p48"/>
          <p:cNvSpPr txBox="1">
            <a:spLocks noGrp="1"/>
          </p:cNvSpPr>
          <p:nvPr>
            <p:ph type="body" idx="1"/>
          </p:nvPr>
        </p:nvSpPr>
        <p:spPr>
          <a:xfrm>
            <a:off x="4572000" y="1857370"/>
            <a:ext cx="4572000" cy="3143272"/>
          </a:xfrm>
          <a:prstGeom prst="rect">
            <a:avLst/>
          </a:prstGeom>
        </p:spPr>
        <p:txBody>
          <a:bodyPr spcFirstLastPara="1" wrap="square" lIns="91425" tIns="91425" rIns="91425" bIns="91425" anchor="t" anchorCtr="0">
            <a:noAutofit/>
          </a:bodyPr>
          <a:lstStyle/>
          <a:p>
            <a:pPr>
              <a:buNone/>
            </a:pPr>
            <a:r>
              <a:rPr lang="en-US" dirty="0"/>
              <a:t>A drone can be used to find the crop type, </a:t>
            </a:r>
          </a:p>
          <a:p>
            <a:pPr>
              <a:buNone/>
            </a:pPr>
            <a:r>
              <a:rPr lang="en-US" dirty="0"/>
              <a:t>plant count, as area index, soil type and even </a:t>
            </a:r>
          </a:p>
          <a:p>
            <a:pPr>
              <a:buNone/>
            </a:pPr>
            <a:r>
              <a:rPr lang="en-US" dirty="0"/>
              <a:t>the soil moisture. You can growth stage, plant </a:t>
            </a:r>
          </a:p>
          <a:p>
            <a:pPr>
              <a:buNone/>
            </a:pPr>
            <a:r>
              <a:rPr lang="en-US" dirty="0"/>
              <a:t>height, nitrogen deficiencies if any, plant</a:t>
            </a:r>
          </a:p>
          <a:p>
            <a:pPr>
              <a:buNone/>
            </a:pPr>
            <a:r>
              <a:rPr lang="en-US" dirty="0"/>
              <a:t>health, </a:t>
            </a:r>
            <a:r>
              <a:rPr lang="en-US" dirty="0" err="1"/>
              <a:t>detasseling</a:t>
            </a:r>
            <a:r>
              <a:rPr lang="en-US" dirty="0"/>
              <a:t> and of course yield </a:t>
            </a:r>
          </a:p>
          <a:p>
            <a:pPr>
              <a:buNone/>
            </a:pPr>
            <a:r>
              <a:rPr lang="en-US" dirty="0"/>
              <a:t>monitoring. Many research scientists use </a:t>
            </a:r>
          </a:p>
          <a:p>
            <a:pPr>
              <a:buNone/>
            </a:pPr>
            <a:r>
              <a:rPr lang="en-US" dirty="0"/>
              <a:t>drones to study minerals and soil with the help </a:t>
            </a:r>
          </a:p>
          <a:p>
            <a:pPr>
              <a:buNone/>
            </a:pPr>
            <a:r>
              <a:rPr lang="en-US" dirty="0"/>
              <a:t>of drones. Sophisticated sensors once fitted on </a:t>
            </a:r>
          </a:p>
          <a:p>
            <a:pPr>
              <a:buNone/>
            </a:pPr>
            <a:r>
              <a:rPr lang="en-US" dirty="0"/>
              <a:t>a manned aircraft can now be fitted on a </a:t>
            </a:r>
          </a:p>
          <a:p>
            <a:pPr>
              <a:buNone/>
            </a:pPr>
            <a:r>
              <a:rPr lang="en-US" dirty="0"/>
              <a:t>simple drone and resolve many problems.</a:t>
            </a:r>
          </a:p>
        </p:txBody>
      </p:sp>
      <p:cxnSp>
        <p:nvCxnSpPr>
          <p:cNvPr id="267" name="Google Shape;267;p48"/>
          <p:cNvCxnSpPr/>
          <p:nvPr/>
        </p:nvCxnSpPr>
        <p:spPr>
          <a:xfrm>
            <a:off x="4500562" y="142874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429016" cy="5143500"/>
          </a:xfrm>
          <a:prstGeom prst="flowChartDelay">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551357" y="1285866"/>
            <a:ext cx="1235089" cy="554141"/>
          </a:xfrm>
          <a:prstGeom prst="rect">
            <a:avLst/>
          </a:prstGeom>
        </p:spPr>
        <p:txBody>
          <a:bodyPr spcFirstLastPara="1" wrap="square" lIns="91425" tIns="91425" rIns="91425" bIns="91425" anchor="b" anchorCtr="0">
            <a:noAutofit/>
          </a:bodyPr>
          <a:lstStyle/>
          <a:p>
            <a:r>
              <a:rPr lang="en-US" b="1" dirty="0"/>
              <a:t>Water</a:t>
            </a:r>
          </a:p>
        </p:txBody>
      </p:sp>
      <p:sp>
        <p:nvSpPr>
          <p:cNvPr id="266" name="Google Shape;266;p48"/>
          <p:cNvSpPr txBox="1">
            <a:spLocks noGrp="1"/>
          </p:cNvSpPr>
          <p:nvPr>
            <p:ph type="body" idx="1"/>
          </p:nvPr>
        </p:nvSpPr>
        <p:spPr>
          <a:xfrm>
            <a:off x="4500562" y="1714494"/>
            <a:ext cx="4500594" cy="3429006"/>
          </a:xfrm>
          <a:prstGeom prst="rect">
            <a:avLst/>
          </a:prstGeom>
        </p:spPr>
        <p:txBody>
          <a:bodyPr spcFirstLastPara="1" wrap="square" lIns="91425" tIns="91425" rIns="91425" bIns="91425" anchor="t" anchorCtr="0">
            <a:noAutofit/>
          </a:bodyPr>
          <a:lstStyle/>
          <a:p>
            <a:r>
              <a:rPr lang="en-US" sz="2000" b="1" dirty="0"/>
              <a:t>Drones can be used to create irrigated land mapping, impervious surface mapping and watershed planning. Most of the landslides along the river and the flow of the river can be easily monitored from time to time using drones. This indeed reduces risk of flooding.</a:t>
            </a:r>
          </a:p>
        </p:txBody>
      </p:sp>
      <p:cxnSp>
        <p:nvCxnSpPr>
          <p:cNvPr id="267" name="Google Shape;267;p48"/>
          <p:cNvCxnSpPr/>
          <p:nvPr/>
        </p:nvCxnSpPr>
        <p:spPr>
          <a:xfrm rot="5400000">
            <a:off x="2536811" y="3036097"/>
            <a:ext cx="3785420" cy="79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292550" cy="5143500"/>
          </a:xfrm>
          <a:prstGeom prst="flowChartDelay">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000628" y="1500180"/>
            <a:ext cx="3663982" cy="625579"/>
          </a:xfrm>
          <a:prstGeom prst="rect">
            <a:avLst/>
          </a:prstGeom>
        </p:spPr>
        <p:txBody>
          <a:bodyPr spcFirstLastPara="1" wrap="square" lIns="91425" tIns="91425" rIns="91425" bIns="91425" anchor="b" anchorCtr="0">
            <a:noAutofit/>
          </a:bodyPr>
          <a:lstStyle/>
          <a:p>
            <a:r>
              <a:rPr lang="en-US" b="1" dirty="0"/>
              <a:t>Environment &amp; Climate</a:t>
            </a:r>
            <a:endParaRPr lang="en-US" dirty="0"/>
          </a:p>
        </p:txBody>
      </p:sp>
      <p:sp>
        <p:nvSpPr>
          <p:cNvPr id="266" name="Google Shape;266;p48"/>
          <p:cNvSpPr txBox="1">
            <a:spLocks noGrp="1"/>
          </p:cNvSpPr>
          <p:nvPr>
            <p:ph type="body" idx="1"/>
          </p:nvPr>
        </p:nvSpPr>
        <p:spPr>
          <a:xfrm>
            <a:off x="4572000" y="2071684"/>
            <a:ext cx="4357718" cy="2928958"/>
          </a:xfrm>
          <a:prstGeom prst="rect">
            <a:avLst/>
          </a:prstGeom>
        </p:spPr>
        <p:txBody>
          <a:bodyPr spcFirstLastPara="1" wrap="square" lIns="91425" tIns="91425" rIns="91425" bIns="91425" anchor="t" anchorCtr="0">
            <a:noAutofit/>
          </a:bodyPr>
          <a:lstStyle/>
          <a:p>
            <a:r>
              <a:rPr lang="en-US" dirty="0"/>
              <a:t>Land cover mapping and Carbon capping have become a new interest for the meteorological departments all over the world who are also keen on weather atmospheric studies. Clean tech has more interests in the renewable</a:t>
            </a:r>
            <a:br>
              <a:rPr lang="en-US" dirty="0"/>
            </a:br>
            <a:r>
              <a:rPr lang="en-US" dirty="0"/>
              <a:t>energy using solar power. We have solar drones that are being positioned in the lowest layers of atmosphere to act as long enduring temporary satellites.</a:t>
            </a:r>
          </a:p>
        </p:txBody>
      </p:sp>
      <p:cxnSp>
        <p:nvCxnSpPr>
          <p:cNvPr id="267" name="Google Shape;267;p48"/>
          <p:cNvCxnSpPr/>
          <p:nvPr/>
        </p:nvCxnSpPr>
        <p:spPr>
          <a:xfrm>
            <a:off x="4786314"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643438" cy="5143500"/>
          </a:xfrm>
          <a:prstGeom prst="flowChartDelay">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694233" y="1500180"/>
            <a:ext cx="1663717" cy="482703"/>
          </a:xfrm>
          <a:prstGeom prst="rect">
            <a:avLst/>
          </a:prstGeom>
        </p:spPr>
        <p:txBody>
          <a:bodyPr spcFirstLastPara="1" wrap="square" lIns="91425" tIns="91425" rIns="91425" bIns="91425" anchor="b" anchorCtr="0">
            <a:noAutofit/>
          </a:bodyPr>
          <a:lstStyle/>
          <a:p>
            <a:r>
              <a:rPr lang="en-US" b="1" dirty="0"/>
              <a:t>Oil &amp; Gas</a:t>
            </a:r>
            <a:endParaRPr lang="en-US" dirty="0"/>
          </a:p>
        </p:txBody>
      </p:sp>
      <p:sp>
        <p:nvSpPr>
          <p:cNvPr id="266" name="Google Shape;266;p48"/>
          <p:cNvSpPr txBox="1">
            <a:spLocks noGrp="1"/>
          </p:cNvSpPr>
          <p:nvPr>
            <p:ph type="body" idx="1"/>
          </p:nvPr>
        </p:nvSpPr>
        <p:spPr>
          <a:xfrm>
            <a:off x="4929190" y="1928808"/>
            <a:ext cx="4000528" cy="3071834"/>
          </a:xfrm>
          <a:prstGeom prst="rect">
            <a:avLst/>
          </a:prstGeom>
        </p:spPr>
        <p:txBody>
          <a:bodyPr spcFirstLastPara="1" wrap="square" lIns="91425" tIns="91425" rIns="91425" bIns="91425" anchor="t" anchorCtr="0">
            <a:noAutofit/>
          </a:bodyPr>
          <a:lstStyle/>
          <a:p>
            <a:pPr marL="0" indent="0">
              <a:spcAft>
                <a:spcPts val="1600"/>
              </a:spcAft>
              <a:buNone/>
            </a:pPr>
            <a:r>
              <a:rPr lang="en-US" b="1" dirty="0"/>
              <a:t>Many Oil companies in the Middle East as well as Far East have starting oil spill tracking in the international waters surrounding their countries. Pipeline monitoring is a major business opportunity for drone makers. Environmental assessment as mentioned earlier is also picking up in most of the countries. Pit surveys can be carried out and even mines can be detected saving so many lives.</a:t>
            </a:r>
          </a:p>
        </p:txBody>
      </p:sp>
      <p:cxnSp>
        <p:nvCxnSpPr>
          <p:cNvPr id="267" name="Google Shape;267;p48"/>
          <p:cNvCxnSpPr/>
          <p:nvPr/>
        </p:nvCxnSpPr>
        <p:spPr>
          <a:xfrm rot="5400000">
            <a:off x="3393273" y="3392493"/>
            <a:ext cx="2928958" cy="158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292550" cy="5143500"/>
          </a:xfrm>
          <a:prstGeom prst="flowChartDelay">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500562" y="1500180"/>
            <a:ext cx="1655614" cy="554141"/>
          </a:xfrm>
          <a:prstGeom prst="rect">
            <a:avLst/>
          </a:prstGeom>
        </p:spPr>
        <p:txBody>
          <a:bodyPr spcFirstLastPara="1" wrap="square" lIns="91425" tIns="91425" rIns="91425" bIns="91425" anchor="b" anchorCtr="0">
            <a:noAutofit/>
          </a:bodyPr>
          <a:lstStyle/>
          <a:p>
            <a:r>
              <a:rPr lang="en-US" b="1" dirty="0"/>
              <a:t>Forestry</a:t>
            </a:r>
          </a:p>
        </p:txBody>
      </p:sp>
      <p:sp>
        <p:nvSpPr>
          <p:cNvPr id="266" name="Google Shape;266;p48"/>
          <p:cNvSpPr txBox="1">
            <a:spLocks noGrp="1"/>
          </p:cNvSpPr>
          <p:nvPr>
            <p:ph type="body" idx="1"/>
          </p:nvPr>
        </p:nvSpPr>
        <p:spPr>
          <a:xfrm>
            <a:off x="4643438" y="2000246"/>
            <a:ext cx="4357718" cy="3000396"/>
          </a:xfrm>
          <a:prstGeom prst="rect">
            <a:avLst/>
          </a:prstGeom>
        </p:spPr>
        <p:txBody>
          <a:bodyPr spcFirstLastPara="1" wrap="square" lIns="91425" tIns="91425" rIns="91425" bIns="91425" anchor="t" anchorCtr="0">
            <a:noAutofit/>
          </a:bodyPr>
          <a:lstStyle/>
          <a:p>
            <a:pPr marL="0" indent="0">
              <a:spcAft>
                <a:spcPts val="1600"/>
              </a:spcAft>
              <a:buNone/>
            </a:pPr>
            <a:r>
              <a:rPr lang="en-US" sz="1800" b="1" dirty="0">
                <a:latin typeface="+mn-lt"/>
              </a:rPr>
              <a:t>Drones have major use in monitoring the biomass in forests as well as keep a track of the Forest health. Disease detection can be done using drones. In India animal monitoring is another important area view extinction of many animals.</a:t>
            </a:r>
          </a:p>
          <a:p>
            <a:pPr marL="0" lvl="0" indent="0" algn="l" rtl="0">
              <a:spcBef>
                <a:spcPts val="0"/>
              </a:spcBef>
              <a:spcAft>
                <a:spcPts val="1600"/>
              </a:spcAft>
              <a:buNone/>
            </a:pPr>
            <a:endParaRPr/>
          </a:p>
        </p:txBody>
      </p:sp>
      <p:cxnSp>
        <p:nvCxnSpPr>
          <p:cNvPr id="267" name="Google Shape;267;p48"/>
          <p:cNvCxnSpPr/>
          <p:nvPr/>
        </p:nvCxnSpPr>
        <p:spPr>
          <a:xfrm>
            <a:off x="4643438" y="2025124"/>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572000" cy="5143500"/>
          </a:xfrm>
          <a:prstGeom prst="flowChartDelay">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622795" y="1285866"/>
            <a:ext cx="1893421" cy="697016"/>
          </a:xfrm>
          <a:prstGeom prst="rect">
            <a:avLst/>
          </a:prstGeom>
        </p:spPr>
        <p:txBody>
          <a:bodyPr spcFirstLastPara="1" wrap="square" lIns="91425" tIns="91425" rIns="91425" bIns="91425" anchor="b" anchorCtr="0">
            <a:noAutofit/>
          </a:bodyPr>
          <a:lstStyle/>
          <a:p>
            <a:r>
              <a:rPr lang="en-US" b="1" dirty="0"/>
              <a:t>Utilities:-</a:t>
            </a:r>
          </a:p>
        </p:txBody>
      </p:sp>
      <p:sp>
        <p:nvSpPr>
          <p:cNvPr id="266" name="Google Shape;266;p48"/>
          <p:cNvSpPr txBox="1">
            <a:spLocks noGrp="1"/>
          </p:cNvSpPr>
          <p:nvPr>
            <p:ph type="body" idx="1"/>
          </p:nvPr>
        </p:nvSpPr>
        <p:spPr>
          <a:xfrm>
            <a:off x="4714876" y="1928808"/>
            <a:ext cx="4143404" cy="2928958"/>
          </a:xfrm>
          <a:prstGeom prst="rect">
            <a:avLst/>
          </a:prstGeom>
        </p:spPr>
        <p:txBody>
          <a:bodyPr spcFirstLastPara="1" wrap="square" lIns="91425" tIns="91425" rIns="91425" bIns="91425" anchor="t" anchorCtr="0">
            <a:noAutofit/>
          </a:bodyPr>
          <a:lstStyle/>
          <a:p>
            <a:r>
              <a:rPr lang="en-US" b="1" dirty="0"/>
              <a:t>Drones can be helpful for vegetation management as well as asset verification. It can't pay bills though; we need to monitor those ourselves.</a:t>
            </a:r>
          </a:p>
        </p:txBody>
      </p:sp>
      <p:cxnSp>
        <p:nvCxnSpPr>
          <p:cNvPr id="267" name="Google Shape;267;p48"/>
          <p:cNvCxnSpPr/>
          <p:nvPr/>
        </p:nvCxnSpPr>
        <p:spPr>
          <a:xfrm>
            <a:off x="4643438" y="1571618"/>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572000" cy="5143500"/>
          </a:xfrm>
          <a:prstGeom prst="flowChartDelay">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500562" y="1785932"/>
            <a:ext cx="3021040" cy="554140"/>
          </a:xfrm>
          <a:prstGeom prst="rect">
            <a:avLst/>
          </a:prstGeom>
        </p:spPr>
        <p:txBody>
          <a:bodyPr spcFirstLastPara="1" wrap="square" lIns="91425" tIns="91425" rIns="91425" bIns="91425" anchor="b" anchorCtr="0">
            <a:noAutofit/>
          </a:bodyPr>
          <a:lstStyle/>
          <a:p>
            <a:r>
              <a:rPr lang="en-US" b="1" dirty="0"/>
              <a:t>Disaster Response</a:t>
            </a:r>
            <a:endParaRPr lang="en-US" dirty="0"/>
          </a:p>
        </p:txBody>
      </p:sp>
      <p:sp>
        <p:nvSpPr>
          <p:cNvPr id="266" name="Google Shape;266;p48"/>
          <p:cNvSpPr txBox="1">
            <a:spLocks noGrp="1"/>
          </p:cNvSpPr>
          <p:nvPr>
            <p:ph type="body" idx="1"/>
          </p:nvPr>
        </p:nvSpPr>
        <p:spPr>
          <a:xfrm>
            <a:off x="4357686" y="2357436"/>
            <a:ext cx="4786314" cy="2571768"/>
          </a:xfrm>
          <a:prstGeom prst="rect">
            <a:avLst/>
          </a:prstGeom>
        </p:spPr>
        <p:txBody>
          <a:bodyPr spcFirstLastPara="1" wrap="square" lIns="91425" tIns="91425" rIns="91425" bIns="91425" anchor="t" anchorCtr="0">
            <a:noAutofit/>
          </a:bodyPr>
          <a:lstStyle/>
          <a:p>
            <a:pPr>
              <a:buNone/>
            </a:pPr>
            <a:r>
              <a:rPr lang="en-US" dirty="0"/>
              <a:t>India seems to be showing more interest towards </a:t>
            </a:r>
          </a:p>
          <a:p>
            <a:pPr>
              <a:buNone/>
            </a:pPr>
            <a:r>
              <a:rPr lang="en-US" dirty="0"/>
              <a:t>wildfire monitoring lately as concerns for forests </a:t>
            </a:r>
          </a:p>
          <a:p>
            <a:pPr>
              <a:buNone/>
            </a:pPr>
            <a:r>
              <a:rPr lang="en-US" dirty="0"/>
              <a:t>has grown high. Flooding is a very important area </a:t>
            </a:r>
          </a:p>
          <a:p>
            <a:pPr>
              <a:buNone/>
            </a:pPr>
            <a:r>
              <a:rPr lang="en-US" dirty="0"/>
              <a:t>as it becomes critical to asses situation during </a:t>
            </a:r>
          </a:p>
          <a:p>
            <a:pPr>
              <a:buNone/>
            </a:pPr>
            <a:r>
              <a:rPr lang="en-US" dirty="0"/>
              <a:t>floods and hence using drones to understand the </a:t>
            </a:r>
          </a:p>
          <a:p>
            <a:pPr>
              <a:buNone/>
            </a:pPr>
            <a:r>
              <a:rPr lang="en-US" dirty="0"/>
              <a:t>geographical situation will help reduce risks. </a:t>
            </a:r>
          </a:p>
          <a:p>
            <a:pPr>
              <a:buNone/>
            </a:pPr>
            <a:r>
              <a:rPr lang="en-US" dirty="0"/>
              <a:t>Damage assessment can be done during natural </a:t>
            </a:r>
          </a:p>
          <a:p>
            <a:pPr>
              <a:buNone/>
            </a:pPr>
            <a:r>
              <a:rPr lang="en-US" dirty="0"/>
              <a:t>calamities with a rapid response provided quickly </a:t>
            </a:r>
          </a:p>
          <a:p>
            <a:pPr>
              <a:buNone/>
            </a:pPr>
            <a:r>
              <a:rPr lang="en-US" dirty="0"/>
              <a:t>by drones in just minutes.</a:t>
            </a:r>
          </a:p>
        </p:txBody>
      </p:sp>
      <p:cxnSp>
        <p:nvCxnSpPr>
          <p:cNvPr id="267" name="Google Shape;267;p48"/>
          <p:cNvCxnSpPr/>
          <p:nvPr/>
        </p:nvCxnSpPr>
        <p:spPr>
          <a:xfrm>
            <a:off x="4500562" y="2382314"/>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429124" cy="5143500"/>
          </a:xfrm>
          <a:prstGeom prst="flowChartDelay">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783</Words>
  <Application>Microsoft Office PowerPoint</Application>
  <PresentationFormat>On-screen Show (16:9)</PresentationFormat>
  <Paragraphs>60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Montserrat</vt:lpstr>
      <vt:lpstr>Montserrat ExtraBold</vt:lpstr>
      <vt:lpstr>Montserrat ExtraLight</vt:lpstr>
      <vt:lpstr>Futuristic Background by Slidesgo</vt:lpstr>
      <vt:lpstr>Drone Application</vt:lpstr>
      <vt:lpstr> DRONE APPLICATIONS:-    Drones have a major user application all over the world. Listed below are a few but not limited to their application. With no limits to imagination a drone can be used anywhere a human cannot be reached.  </vt:lpstr>
      <vt:lpstr>Agriculture</vt:lpstr>
      <vt:lpstr>Water</vt:lpstr>
      <vt:lpstr>Environment &amp; Climate</vt:lpstr>
      <vt:lpstr>Oil &amp; Gas</vt:lpstr>
      <vt:lpstr>Forestry</vt:lpstr>
      <vt:lpstr>Utilities:-</vt:lpstr>
      <vt:lpstr>Disaster Response</vt:lpstr>
      <vt:lpstr>Video &amp; Photography</vt:lpstr>
      <vt:lpstr>Education</vt:lpstr>
      <vt:lpstr>Insurance</vt:lpstr>
      <vt:lpstr>Security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Vikas Panghal</dc:creator>
  <cp:lastModifiedBy>raghu sukumaran</cp:lastModifiedBy>
  <cp:revision>63</cp:revision>
  <dcterms:modified xsi:type="dcterms:W3CDTF">2024-12-24T17:03:57Z</dcterms:modified>
</cp:coreProperties>
</file>